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8" r:id="rId3"/>
    <p:sldId id="257" r:id="rId4"/>
    <p:sldId id="259" r:id="rId5"/>
    <p:sldId id="260" r:id="rId6"/>
    <p:sldId id="265" r:id="rId7"/>
    <p:sldId id="266" r:id="rId8"/>
    <p:sldId id="261" r:id="rId9"/>
    <p:sldId id="262" r:id="rId10"/>
    <p:sldId id="264" r:id="rId11"/>
    <p:sldId id="263" r:id="rId12"/>
    <p:sldId id="267" r:id="rId13"/>
    <p:sldId id="268" r:id="rId14"/>
    <p:sldId id="269" r:id="rId15"/>
    <p:sldId id="271" r:id="rId16"/>
    <p:sldId id="270"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a:lstStyle/>
          <a:p>
            <a:fld id="{62D86D51-8298-41B7-A1A8-D9FB5071F236}" type="slidenum">
              <a:rPr lang="en-GB" smtClean="0"/>
              <a:pPr/>
              <a:t>‹#›</a:t>
            </a:fld>
            <a:endParaRPr lang="en-GB"/>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924800" y="6416675"/>
            <a:ext cx="762000" cy="365125"/>
          </a:xfrm>
        </p:spPr>
        <p:txBody>
          <a:bodyPr/>
          <a:lstStyle/>
          <a:p>
            <a:fld id="{62D86D51-8298-41B7-A1A8-D9FB5071F23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7CEA1DC-CC5D-400D-BEE2-1A571752D306}" type="datetimeFigureOut">
              <a:rPr lang="en-GB" smtClean="0"/>
              <a:pPr/>
              <a:t>08/09/2015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D86D51-8298-41B7-A1A8-D9FB5071F23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7CEA1DC-CC5D-400D-BEE2-1A571752D306}" type="datetimeFigureOut">
              <a:rPr lang="en-GB" smtClean="0"/>
              <a:pPr/>
              <a:t>08/09/2015</a:t>
            </a:fld>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2D86D51-8298-41B7-A1A8-D9FB5071F236}"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ry@roshaniafric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Mary%20Kiio\Videos\POWER%20POINT%20VIDEOS\ominus%20video%20on%20safety%20online_an%20overview.av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Advocacy</a:t>
            </a:r>
            <a:endParaRPr lang="en-GB" dirty="0"/>
          </a:p>
        </p:txBody>
      </p:sp>
      <p:sp>
        <p:nvSpPr>
          <p:cNvPr id="3" name="Subtitle 2"/>
          <p:cNvSpPr>
            <a:spLocks noGrp="1"/>
          </p:cNvSpPr>
          <p:nvPr>
            <p:ph type="subTitle" idx="1"/>
          </p:nvPr>
        </p:nvSpPr>
        <p:spPr/>
        <p:txBody>
          <a:bodyPr/>
          <a:lstStyle/>
          <a:p>
            <a:r>
              <a:rPr lang="en-GB" dirty="0" smtClean="0"/>
              <a:t>Policies and Tech VAW</a:t>
            </a:r>
          </a:p>
          <a:p>
            <a:r>
              <a:rPr lang="en-GB" dirty="0" smtClean="0"/>
              <a:t>15 August 2015</a:t>
            </a:r>
          </a:p>
          <a:p>
            <a:r>
              <a:rPr lang="en-GB" dirty="0" smtClean="0"/>
              <a:t>Mary </a:t>
            </a:r>
            <a:r>
              <a:rPr lang="en-GB" dirty="0" err="1" smtClean="0"/>
              <a:t>Kiio</a:t>
            </a:r>
            <a:endParaRPr lang="en-GB" dirty="0" smtClean="0"/>
          </a:p>
          <a:p>
            <a:endParaRPr lang="en-GB" dirty="0" smtClean="0"/>
          </a:p>
          <a:p>
            <a:endParaRPr lang="en-GB" dirty="0"/>
          </a:p>
        </p:txBody>
      </p:sp>
      <p:pic>
        <p:nvPicPr>
          <p:cNvPr id="1026" name="Picture 2" descr="C:\Users\Mary Kiio\Documents\mary's files\business files\ROSHANI 2015\Roshani-PNG2.png"/>
          <p:cNvPicPr>
            <a:picLocks noChangeAspect="1" noChangeArrowheads="1"/>
          </p:cNvPicPr>
          <p:nvPr/>
        </p:nvPicPr>
        <p:blipFill>
          <a:blip r:embed="rId2" cstate="print"/>
          <a:srcRect/>
          <a:stretch>
            <a:fillRect/>
          </a:stretch>
        </p:blipFill>
        <p:spPr bwMode="auto">
          <a:xfrm>
            <a:off x="251521" y="5733256"/>
            <a:ext cx="4176463" cy="52045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normAutofit/>
          </a:bodyPr>
          <a:lstStyle/>
          <a:p>
            <a:pPr>
              <a:buNone/>
            </a:pPr>
            <a:r>
              <a:rPr lang="en-US" dirty="0" smtClean="0"/>
              <a:t>	The Kenya Information &amp; Communications Act  (1998) under Article  83 U states that, “any person who causes a computer system to perform a function, knowing that the </a:t>
            </a:r>
            <a:r>
              <a:rPr lang="en-US" b="1" dirty="0" smtClean="0"/>
              <a:t>access he has secured is unauthorized</a:t>
            </a:r>
            <a:r>
              <a:rPr lang="en-US" dirty="0" smtClean="0"/>
              <a:t>, shall commit an offence and shall on conviction be liable to a fine not exceeding </a:t>
            </a:r>
            <a:r>
              <a:rPr lang="en-US" b="1" dirty="0" smtClean="0"/>
              <a:t>two hundred thousand shillings </a:t>
            </a:r>
            <a:r>
              <a:rPr lang="en-US" dirty="0" smtClean="0"/>
              <a:t>or imprisonment for a term not exceeding </a:t>
            </a:r>
            <a:r>
              <a:rPr lang="en-US" b="1" dirty="0" smtClean="0"/>
              <a:t>two years </a:t>
            </a:r>
            <a:r>
              <a:rPr lang="en-US" dirty="0" smtClean="0"/>
              <a:t>or both.”</a:t>
            </a:r>
            <a:endParaRPr lang="en-GB" dirty="0" smtClean="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The Sexual Offences Act for has strict measures against child pornography and defines the various parameters of what would be liable in a court of law that includes serving a term in court that is not less than six years in prison.  </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National Laws in Kenya and Policies</a:t>
            </a:r>
            <a:endParaRPr lang="en-GB" dirty="0"/>
          </a:p>
        </p:txBody>
      </p:sp>
      <p:sp>
        <p:nvSpPr>
          <p:cNvPr id="3" name="Content Placeholder 2"/>
          <p:cNvSpPr>
            <a:spLocks noGrp="1"/>
          </p:cNvSpPr>
          <p:nvPr>
            <p:ph idx="1"/>
          </p:nvPr>
        </p:nvSpPr>
        <p:spPr/>
        <p:txBody>
          <a:bodyPr>
            <a:normAutofit/>
          </a:bodyPr>
          <a:lstStyle/>
          <a:p>
            <a:pPr>
              <a:buNone/>
            </a:pPr>
            <a:endParaRPr lang="en-GB" dirty="0" smtClean="0"/>
          </a:p>
          <a:p>
            <a:r>
              <a:rPr lang="en-GB" dirty="0" smtClean="0"/>
              <a:t>National Cohesion and Integration Act: that tackles hate speech.</a:t>
            </a:r>
          </a:p>
          <a:p>
            <a:r>
              <a:rPr lang="en-GB" dirty="0" smtClean="0"/>
              <a:t>National Intelligent Service Act Part IV</a:t>
            </a:r>
          </a:p>
          <a:p>
            <a:r>
              <a:rPr lang="en-GB" dirty="0" smtClean="0"/>
              <a:t>AU convention on cyber security by was signed by African countries in 2014 but no one has ratified it yet including Kenya</a:t>
            </a:r>
          </a:p>
          <a:p>
            <a:r>
              <a:rPr lang="en-GB" dirty="0" smtClean="0"/>
              <a:t>There is a GOK National cyber security strategy but no tech violence or gender or child porn is mentioned</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endParaRPr lang="en-GB" dirty="0" smtClean="0"/>
          </a:p>
          <a:p>
            <a:pPr>
              <a:buNone/>
            </a:pPr>
            <a:endParaRPr lang="en-GB" dirty="0" smtClean="0"/>
          </a:p>
          <a:p>
            <a:pPr>
              <a:buNone/>
            </a:pPr>
            <a:endParaRPr lang="en-GB" dirty="0" smtClean="0"/>
          </a:p>
          <a:p>
            <a:pPr>
              <a:buNone/>
            </a:pPr>
            <a:r>
              <a:rPr lang="en-GB" sz="4400" dirty="0" smtClean="0"/>
              <a:t>GROUP WORK: CASE STUDIES</a:t>
            </a:r>
            <a:endParaRPr lang="en-GB" sz="4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to tackle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What is the tech violence in this case (what brought it about)? </a:t>
            </a:r>
          </a:p>
          <a:p>
            <a:r>
              <a:rPr lang="en-GB" dirty="0" smtClean="0"/>
              <a:t>What is the impact on the survivor</a:t>
            </a:r>
          </a:p>
          <a:p>
            <a:r>
              <a:rPr lang="en-GB" dirty="0" smtClean="0"/>
              <a:t>What are the national legal mechanisms that could be part of the solution?</a:t>
            </a:r>
          </a:p>
          <a:p>
            <a:r>
              <a:rPr lang="en-GB" dirty="0" smtClean="0"/>
              <a:t>Got any digital security tips on how to tackle the problem.</a:t>
            </a:r>
          </a:p>
          <a:p>
            <a:r>
              <a:rPr lang="en-GB" dirty="0" smtClean="0"/>
              <a:t>What would you do if this situation happened to you?</a:t>
            </a:r>
          </a:p>
          <a:p>
            <a:r>
              <a:rPr lang="en-GB" dirty="0" smtClean="0"/>
              <a:t>Can you think of an advocacy message you would develop that would tackle the issue/s raised by this case study?</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pPr>
              <a:buNone/>
            </a:pPr>
            <a:r>
              <a:rPr lang="en-GB" sz="4400" dirty="0" smtClean="0"/>
              <a:t>                  REPORT BACK</a:t>
            </a:r>
            <a:endParaRPr lang="en-GB"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Advocacy for AMWIK/Individual</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Do you have any guiding principals on how to deal with cyber crime? If no , can you think of at least 3 that you would like to adapt.</a:t>
            </a:r>
          </a:p>
          <a:p>
            <a:r>
              <a:rPr lang="en-GB" dirty="0" smtClean="0"/>
              <a:t>Can you think of any existing structures within the association/company that would be supportive of the above guiding principals?</a:t>
            </a:r>
          </a:p>
          <a:p>
            <a:r>
              <a:rPr lang="en-GB" dirty="0" smtClean="0"/>
              <a:t>If you were to come up with advocacy messages that are in line with guiding principals what would they be?</a:t>
            </a:r>
          </a:p>
          <a:p>
            <a:r>
              <a:rPr lang="en-GB" dirty="0" smtClean="0"/>
              <a:t>Can you think of any advocacy strategies you would use to communicate </a:t>
            </a:r>
            <a:r>
              <a:rPr lang="en-GB" smtClean="0"/>
              <a:t>these messages </a:t>
            </a:r>
            <a:r>
              <a:rPr lang="en-GB" dirty="0" smtClean="0"/>
              <a:t>to others?</a:t>
            </a:r>
          </a:p>
          <a:p>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pPr algn="ctr">
              <a:buNone/>
            </a:pPr>
            <a:r>
              <a:rPr lang="en-GB" sz="4400" dirty="0" smtClean="0"/>
              <a:t>REPORT BACK</a:t>
            </a:r>
            <a:endParaRPr lang="en-GB"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 Forms</a:t>
            </a:r>
            <a:endParaRPr lang="en-GB" dirty="0"/>
          </a:p>
        </p:txBody>
      </p:sp>
      <p:sp>
        <p:nvSpPr>
          <p:cNvPr id="3" name="Content Placeholder 2"/>
          <p:cNvSpPr>
            <a:spLocks noGrp="1"/>
          </p:cNvSpPr>
          <p:nvPr>
            <p:ph idx="1"/>
          </p:nvPr>
        </p:nvSpPr>
        <p:spPr/>
        <p:txBody>
          <a:bodyPr/>
          <a:lstStyle/>
          <a:p>
            <a:endParaRPr lang="en-GB" dirty="0" smtClean="0"/>
          </a:p>
          <a:p>
            <a:endParaRPr lang="en-GB" dirty="0" smtClean="0"/>
          </a:p>
          <a:p>
            <a:r>
              <a:rPr lang="en-GB" dirty="0" smtClean="0"/>
              <a:t>You will receive your evaluation form next week in your inbox. Please take the time to fill it.</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ctr">
              <a:buNone/>
            </a:pPr>
            <a:r>
              <a:rPr lang="en-GB" dirty="0" smtClean="0"/>
              <a:t>The End</a:t>
            </a:r>
          </a:p>
          <a:p>
            <a:pPr algn="ctr">
              <a:buNone/>
            </a:pPr>
            <a:endParaRPr lang="en-GB" dirty="0" smtClean="0"/>
          </a:p>
          <a:p>
            <a:pPr algn="ctr">
              <a:buNone/>
            </a:pPr>
            <a:r>
              <a:rPr lang="en-GB" dirty="0" smtClean="0"/>
              <a:t>Contact: Mary </a:t>
            </a:r>
            <a:r>
              <a:rPr lang="en-GB" dirty="0" err="1" smtClean="0"/>
              <a:t>Kiio</a:t>
            </a:r>
            <a:endParaRPr lang="en-GB" dirty="0" smtClean="0"/>
          </a:p>
          <a:p>
            <a:pPr algn="ctr">
              <a:buNone/>
            </a:pPr>
            <a:r>
              <a:rPr lang="en-GB" dirty="0" smtClean="0">
                <a:hlinkClick r:id="rId2"/>
              </a:rPr>
              <a:t>mary@roshaniafrica.com</a:t>
            </a:r>
            <a:endParaRPr lang="en-GB" dirty="0" smtClean="0"/>
          </a:p>
          <a:p>
            <a:pPr algn="ctr">
              <a:buNone/>
            </a:pPr>
            <a:r>
              <a:rPr lang="en-GB" dirty="0" smtClean="0"/>
              <a:t>0725246939</a:t>
            </a:r>
          </a:p>
          <a:p>
            <a:pPr algn="ctr">
              <a:buNone/>
            </a:pPr>
            <a:r>
              <a:rPr lang="en-GB" dirty="0" smtClean="0"/>
              <a:t>@</a:t>
            </a:r>
            <a:r>
              <a:rPr lang="en-GB" dirty="0" err="1" smtClean="0"/>
              <a:t>roshaniafrica</a:t>
            </a:r>
            <a:endParaRPr lang="en-GB" dirty="0"/>
          </a:p>
        </p:txBody>
      </p:sp>
      <p:pic>
        <p:nvPicPr>
          <p:cNvPr id="4" name="Picture 2" descr="C:\Users\Mary Kiio\Documents\mary's files\business files\ROSHANI 2015\Roshani-PNG2.png"/>
          <p:cNvPicPr>
            <a:picLocks noChangeAspect="1" noChangeArrowheads="1"/>
          </p:cNvPicPr>
          <p:nvPr/>
        </p:nvPicPr>
        <p:blipFill>
          <a:blip r:embed="rId3" cstate="print"/>
          <a:srcRect/>
          <a:stretch>
            <a:fillRect/>
          </a:stretch>
        </p:blipFill>
        <p:spPr bwMode="auto">
          <a:xfrm>
            <a:off x="251521" y="5733256"/>
            <a:ext cx="4176463" cy="52045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Recap</a:t>
            </a:r>
            <a:endParaRPr lang="en-GB" dirty="0"/>
          </a:p>
        </p:txBody>
      </p:sp>
      <p:pic>
        <p:nvPicPr>
          <p:cNvPr id="4" name="ominus video on safety online_an overview.avi">
            <a:hlinkClick r:id="" action="ppaction://media"/>
          </p:cNvPr>
          <p:cNvPicPr>
            <a:picLocks noGrp="1" noRot="1" noChangeAspect="1"/>
          </p:cNvPicPr>
          <p:nvPr>
            <p:ph idx="1"/>
            <a:videoFile r:link="rId1"/>
          </p:nvPr>
        </p:nvPicPr>
        <p:blipFill>
          <a:blip r:embed="rId3" cstate="print"/>
          <a:stretch>
            <a:fillRect/>
          </a:stretch>
        </p:blipFill>
        <p:spPr>
          <a:xfrm>
            <a:off x="2857500" y="2659063"/>
            <a:ext cx="3429000" cy="2590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Women and Tech Violence in Kenya</a:t>
            </a:r>
            <a:br>
              <a:rPr lang="en-GB" dirty="0" smtClean="0"/>
            </a:br>
            <a:r>
              <a:rPr lang="en-GB" dirty="0" smtClean="0"/>
              <a:t>Group Work </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-Divide into small groups</a:t>
            </a:r>
          </a:p>
          <a:p>
            <a:pPr>
              <a:buNone/>
            </a:pPr>
            <a:r>
              <a:rPr lang="en-GB" dirty="0" smtClean="0"/>
              <a:t>-Draw a woman and invent her life story by drawing symbols that represents her.</a:t>
            </a:r>
          </a:p>
          <a:p>
            <a:pPr>
              <a:buNone/>
            </a:pPr>
            <a:r>
              <a:rPr lang="en-GB" dirty="0" smtClean="0"/>
              <a:t>-Think of this woman as the every day lady you meet frequently at work, in your estate, or who is an activist at a women’s org/association and bring to life her context</a:t>
            </a:r>
          </a:p>
          <a:p>
            <a:pPr>
              <a:buNone/>
            </a:pPr>
            <a:r>
              <a:rPr lang="en-GB" dirty="0" smtClean="0"/>
              <a:t>-Reflect and write how personal violence, cultural violence and structural violence manifest in her life. </a:t>
            </a:r>
          </a:p>
          <a:p>
            <a:pPr>
              <a:buNone/>
            </a:pPr>
            <a:r>
              <a:rPr lang="en-GB" dirty="0" smtClean="0"/>
              <a:t> (Source APC/IAWRT Training materials)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smtClean="0"/>
          </a:p>
          <a:p>
            <a:pPr>
              <a:buNone/>
            </a:pPr>
            <a:endParaRPr lang="en-GB" dirty="0" smtClean="0"/>
          </a:p>
          <a:p>
            <a:pPr algn="ctr">
              <a:buNone/>
            </a:pPr>
            <a:endParaRPr lang="en-GB" dirty="0"/>
          </a:p>
          <a:p>
            <a:pPr algn="ctr">
              <a:buNone/>
            </a:pPr>
            <a:r>
              <a:rPr lang="en-GB" sz="4400" dirty="0" smtClean="0"/>
              <a:t>GROUP PRESENTATIONS</a:t>
            </a:r>
            <a:endParaRPr lang="en-GB"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normAutofit fontScale="25000" lnSpcReduction="20000"/>
          </a:bodyPr>
          <a:lstStyle/>
          <a:p>
            <a:pPr>
              <a:buNone/>
            </a:pPr>
            <a:r>
              <a:rPr lang="en-US" dirty="0" smtClean="0"/>
              <a:t>	</a:t>
            </a:r>
          </a:p>
          <a:p>
            <a:pPr>
              <a:buNone/>
            </a:pPr>
            <a:endParaRPr lang="en-US" sz="9800" dirty="0" smtClean="0"/>
          </a:p>
          <a:p>
            <a:pPr>
              <a:buNone/>
            </a:pPr>
            <a:endParaRPr lang="en-US" sz="9800" dirty="0" smtClean="0"/>
          </a:p>
          <a:p>
            <a:pPr>
              <a:buNone/>
            </a:pPr>
            <a:r>
              <a:rPr lang="en-US" sz="9800" dirty="0" smtClean="0"/>
              <a:t>	Kenya is yet to enact a Cyber Crimes Act although there is a proposed Cyber-Crime and Computer Related Offences Bill 2014. </a:t>
            </a:r>
            <a:endParaRPr lang="en-GB" sz="9800" dirty="0" smtClean="0"/>
          </a:p>
          <a:p>
            <a:endParaRPr lang="en-US" sz="9800" b="1" dirty="0" smtClean="0"/>
          </a:p>
          <a:p>
            <a:pPr>
              <a:buNone/>
            </a:pPr>
            <a:r>
              <a:rPr lang="en-US" sz="9800" dirty="0" smtClean="0"/>
              <a:t>	</a:t>
            </a:r>
            <a:endParaRPr lang="en-GB" sz="9800" dirty="0" smtClean="0"/>
          </a:p>
          <a:p>
            <a:pPr>
              <a:buNone/>
            </a:pPr>
            <a:endParaRPr lang="en-GB" sz="9800" dirty="0" smtClean="0"/>
          </a:p>
          <a:p>
            <a:pPr>
              <a:buNone/>
            </a:pPr>
            <a:r>
              <a:rPr lang="en-GB" sz="9800" dirty="0" smtClean="0"/>
              <a:t>	</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normAutofit fontScale="40000" lnSpcReduction="20000"/>
          </a:bodyPr>
          <a:lstStyle/>
          <a:p>
            <a:pPr>
              <a:buNone/>
            </a:pPr>
            <a:r>
              <a:rPr lang="en-US" sz="9600" dirty="0" smtClean="0"/>
              <a:t>	</a:t>
            </a:r>
          </a:p>
          <a:p>
            <a:pPr>
              <a:buNone/>
            </a:pPr>
            <a:r>
              <a:rPr lang="en-US" sz="9600" dirty="0" smtClean="0"/>
              <a:t>	The Constitution under article </a:t>
            </a:r>
            <a:r>
              <a:rPr lang="en-US" sz="9600" dirty="0" err="1" smtClean="0"/>
              <a:t>Article</a:t>
            </a:r>
            <a:r>
              <a:rPr lang="en-US" sz="9600" dirty="0" smtClean="0"/>
              <a:t> 10 (2) (b) binds all state officers and all persons to protect </a:t>
            </a:r>
            <a:r>
              <a:rPr lang="en-US" sz="9600" b="1" dirty="0" smtClean="0"/>
              <a:t>human dignity</a:t>
            </a:r>
            <a:r>
              <a:rPr lang="en-US" sz="9600" dirty="0" smtClean="0"/>
              <a:t>, equity, social justice, inclusiveness, equality, </a:t>
            </a:r>
            <a:r>
              <a:rPr lang="en-US" sz="9600" b="1" dirty="0" smtClean="0"/>
              <a:t>human rights, </a:t>
            </a:r>
            <a:r>
              <a:rPr lang="en-US" sz="9600" dirty="0" smtClean="0"/>
              <a:t>non-discrimination and protection of the </a:t>
            </a:r>
            <a:r>
              <a:rPr lang="en-US" sz="9600" dirty="0" err="1" smtClean="0"/>
              <a:t>marginalised</a:t>
            </a:r>
            <a:r>
              <a:rPr lang="en-US" sz="9600" dirty="0" smtClean="0"/>
              <a:t>.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	The Constitution in Article 29 is clear when it comes to freedom and security of an individual where everybody has the right not to be subjected to any form of violence and Article 31 everyone has a right to privacy.</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normAutofit fontScale="25000" lnSpcReduction="20000"/>
          </a:bodyPr>
          <a:lstStyle/>
          <a:p>
            <a:pPr>
              <a:buNone/>
            </a:pPr>
            <a:endParaRPr lang="en-GB" sz="9600" dirty="0" smtClean="0"/>
          </a:p>
          <a:p>
            <a:pPr>
              <a:buNone/>
            </a:pPr>
            <a:r>
              <a:rPr lang="en-GB" sz="9600" b="1" dirty="0" smtClean="0"/>
              <a:t>	CAUTION: </a:t>
            </a:r>
          </a:p>
          <a:p>
            <a:pPr>
              <a:buNone/>
            </a:pPr>
            <a:endParaRPr lang="en-GB" sz="9600" dirty="0" smtClean="0"/>
          </a:p>
          <a:p>
            <a:pPr>
              <a:buNone/>
            </a:pPr>
            <a:r>
              <a:rPr lang="en-GB" sz="9600" dirty="0" smtClean="0"/>
              <a:t>	B</a:t>
            </a:r>
            <a:r>
              <a:rPr lang="en-US" sz="9600" dirty="0" smtClean="0"/>
              <a:t>e careful about what pictures you post online because once they are posted, the individual loses their right to say that their picture has been misused as they are believed to have given their consent once their picture is posted. However you have the right to the correction and deletion of untrue or misleading information. These rights are fodder for one to  institute a case against a cyber crime offender in the court of law and may lead to the penal code being effected. </a:t>
            </a:r>
          </a:p>
          <a:p>
            <a:pPr>
              <a:buNone/>
            </a:pPr>
            <a:r>
              <a:rPr lang="en-US" sz="9600" dirty="0" smtClean="0"/>
              <a:t>	</a:t>
            </a:r>
          </a:p>
          <a:p>
            <a:pPr>
              <a:buNone/>
            </a:pPr>
            <a:r>
              <a:rPr lang="en-US" sz="9600" dirty="0" smtClean="0"/>
              <a:t>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Laws in Kenya</a:t>
            </a:r>
            <a:endParaRPr lang="en-GB" dirty="0"/>
          </a:p>
        </p:txBody>
      </p:sp>
      <p:sp>
        <p:nvSpPr>
          <p:cNvPr id="3" name="Content Placeholder 2"/>
          <p:cNvSpPr>
            <a:spLocks noGrp="1"/>
          </p:cNvSpPr>
          <p:nvPr>
            <p:ph idx="1"/>
          </p:nvPr>
        </p:nvSpPr>
        <p:spPr/>
        <p:txBody>
          <a:bodyPr>
            <a:normAutofit lnSpcReduction="10000"/>
          </a:bodyPr>
          <a:lstStyle/>
          <a:p>
            <a:pPr>
              <a:buNone/>
            </a:pPr>
            <a:r>
              <a:rPr lang="en-US" dirty="0" smtClean="0"/>
              <a:t>	</a:t>
            </a:r>
          </a:p>
          <a:p>
            <a:pPr>
              <a:buNone/>
            </a:pPr>
            <a:r>
              <a:rPr lang="en-US" dirty="0" smtClean="0"/>
              <a:t>	The penal code states that , “Any person who, by print, writing, painting or effigy, or by any means otherwise than solely by gestures, spoken words or other sounds, unlawfully publishes any defamatory matter concerning another person, with intent to defame that other person, is guilty of the </a:t>
            </a:r>
            <a:r>
              <a:rPr lang="en-US" dirty="0" err="1" smtClean="0"/>
              <a:t>misdemeanour</a:t>
            </a:r>
            <a:r>
              <a:rPr lang="en-US" dirty="0" smtClean="0"/>
              <a:t> termed libel.(Punishment imprisonment not exceeding two years or a fine or both) .“</a:t>
            </a:r>
            <a:endParaRPr lang="en-GB" dirty="0" smtClean="0"/>
          </a:p>
          <a:p>
            <a:pPr>
              <a:buNone/>
            </a:pPr>
            <a:r>
              <a:rPr lang="en-US" dirty="0" smtClean="0"/>
              <a:t> </a:t>
            </a:r>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1949</TotalTime>
  <Words>409</Words>
  <Application>Microsoft Office PowerPoint</Application>
  <PresentationFormat>On-screen Show (4:3)</PresentationFormat>
  <Paragraphs>87</Paragraphs>
  <Slides>19</Slides>
  <Notes>0</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Advocacy</vt:lpstr>
      <vt:lpstr> Recap</vt:lpstr>
      <vt:lpstr>Women and Tech Violence in Kenya Group Work </vt:lpstr>
      <vt:lpstr>Slide 4</vt:lpstr>
      <vt:lpstr>National Laws in Kenya</vt:lpstr>
      <vt:lpstr>National Laws in Kenya</vt:lpstr>
      <vt:lpstr>National Laws in Kenya</vt:lpstr>
      <vt:lpstr>National Laws in Kenya</vt:lpstr>
      <vt:lpstr>National Laws in Kenya</vt:lpstr>
      <vt:lpstr>National Laws in Kenya</vt:lpstr>
      <vt:lpstr>National Laws in Kenya</vt:lpstr>
      <vt:lpstr>National Laws in Kenya and Policies</vt:lpstr>
      <vt:lpstr>Slide 13</vt:lpstr>
      <vt:lpstr>Questions to tackle</vt:lpstr>
      <vt:lpstr>Slide 15</vt:lpstr>
      <vt:lpstr>Advocacy for AMWIK/Individual</vt:lpstr>
      <vt:lpstr>Slide 17</vt:lpstr>
      <vt:lpstr>Evaluation Forms</vt:lpstr>
      <vt:lpstr>Slide 19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dc:title>
  <dc:creator>Mary Kiio</dc:creator>
  <cp:lastModifiedBy>Mary Kiio</cp:lastModifiedBy>
  <cp:revision>11</cp:revision>
  <dcterms:created xsi:type="dcterms:W3CDTF">2015-08-14T09:17:37Z</dcterms:created>
  <dcterms:modified xsi:type="dcterms:W3CDTF">2015-09-09T11:01:48Z</dcterms:modified>
</cp:coreProperties>
</file>