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9"/>
  </p:notesMasterIdLst>
  <p:sldIdLst>
    <p:sldId id="256" r:id="rId2"/>
    <p:sldId id="257" r:id="rId3"/>
    <p:sldId id="258" r:id="rId4"/>
    <p:sldId id="265" r:id="rId5"/>
    <p:sldId id="266" r:id="rId6"/>
    <p:sldId id="267" r:id="rId7"/>
    <p:sldId id="262" r:id="rId8"/>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86" y="-96"/>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xmlns="" val="143484010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xmlns="" val="2202027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6" name="Shape 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xmlns="" val="3990352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xmlns="" val="1558772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xmlns="" val="3653288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algn="ctr">
              <a:spcBef>
                <a:spcPts val="0"/>
              </a:spcBef>
              <a:buClr>
                <a:schemeClr val="lt2"/>
              </a:buClr>
              <a:buNone/>
              <a:defRPr>
                <a:solidFill>
                  <a:schemeClr val="lt2"/>
                </a:solidFill>
              </a:defRPr>
            </a:lvl1pPr>
            <a:lvl2pPr algn="ctr">
              <a:spcBef>
                <a:spcPts val="0"/>
              </a:spcBef>
              <a:buClr>
                <a:schemeClr val="lt2"/>
              </a:buClr>
              <a:buSzPct val="100000"/>
              <a:buNone/>
              <a:defRPr sz="3000">
                <a:solidFill>
                  <a:schemeClr val="lt2"/>
                </a:solidFill>
              </a:defRPr>
            </a:lvl2pPr>
            <a:lvl3pPr algn="ctr">
              <a:spcBef>
                <a:spcPts val="0"/>
              </a:spcBef>
              <a:buClr>
                <a:schemeClr val="lt2"/>
              </a:buClr>
              <a:buSzPct val="100000"/>
              <a:buNone/>
              <a:defRPr sz="3000">
                <a:solidFill>
                  <a:schemeClr val="lt2"/>
                </a:solidFill>
              </a:defRPr>
            </a:lvl3pPr>
            <a:lvl4pPr algn="ctr">
              <a:spcBef>
                <a:spcPts val="0"/>
              </a:spcBef>
              <a:buClr>
                <a:schemeClr val="lt2"/>
              </a:buClr>
              <a:buSzPct val="100000"/>
              <a:buNone/>
              <a:defRPr sz="3000">
                <a:solidFill>
                  <a:schemeClr val="lt2"/>
                </a:solidFill>
              </a:defRPr>
            </a:lvl4pPr>
            <a:lvl5pPr algn="ctr">
              <a:spcBef>
                <a:spcPts val="0"/>
              </a:spcBef>
              <a:buClr>
                <a:schemeClr val="lt2"/>
              </a:buClr>
              <a:buSzPct val="100000"/>
              <a:buNone/>
              <a:defRPr sz="3000">
                <a:solidFill>
                  <a:schemeClr val="lt2"/>
                </a:solidFill>
              </a:defRPr>
            </a:lvl5pPr>
            <a:lvl6pPr algn="ctr">
              <a:spcBef>
                <a:spcPts val="0"/>
              </a:spcBef>
              <a:buClr>
                <a:schemeClr val="lt2"/>
              </a:buClr>
              <a:buSzPct val="100000"/>
              <a:buNone/>
              <a:defRPr sz="3000">
                <a:solidFill>
                  <a:schemeClr val="lt2"/>
                </a:solidFill>
              </a:defRPr>
            </a:lvl6pPr>
            <a:lvl7pPr algn="ctr">
              <a:spcBef>
                <a:spcPts val="0"/>
              </a:spcBef>
              <a:buClr>
                <a:schemeClr val="lt2"/>
              </a:buClr>
              <a:buSzPct val="100000"/>
              <a:buNone/>
              <a:defRPr sz="3000">
                <a:solidFill>
                  <a:schemeClr val="lt2"/>
                </a:solidFill>
              </a:defRPr>
            </a:lvl7pPr>
            <a:lvl8pPr algn="ctr">
              <a:spcBef>
                <a:spcPts val="0"/>
              </a:spcBef>
              <a:buClr>
                <a:schemeClr val="lt2"/>
              </a:buClr>
              <a:buSzPct val="100000"/>
              <a:buNone/>
              <a:defRPr sz="3000">
                <a:solidFill>
                  <a:schemeClr val="lt2"/>
                </a:solidFill>
              </a:defRPr>
            </a:lvl8pPr>
            <a:lvl9pPr algn="ctr">
              <a:spcBef>
                <a:spcPts val="0"/>
              </a:spcBef>
              <a:buClr>
                <a:schemeClr val="lt2"/>
              </a:buClr>
              <a:buSzPct val="100000"/>
              <a:buNone/>
              <a:defRPr sz="3000">
                <a:solidFill>
                  <a:schemeClr val="lt2"/>
                </a:solidFill>
              </a:defRPr>
            </a:lvl9pPr>
          </a:lstStyle>
          <a:p>
            <a:endParaRPr/>
          </a:p>
        </p:txBody>
      </p:sp>
      <p:sp>
        <p:nvSpPr>
          <p:cNvPr id="9" name="Shape 9"/>
          <p:cNvSpPr txBox="1">
            <a:spLocks noGrp="1"/>
          </p:cNvSpPr>
          <p:nvPr>
            <p:ph type="ctrTitle"/>
          </p:nvPr>
        </p:nvSpPr>
        <p:spPr>
          <a:xfrm>
            <a:off x="685800" y="1583342"/>
            <a:ext cx="7772400" cy="1159799"/>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 name="Shape 16"/>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lt1"/>
              </a:buClr>
              <a:buSzPct val="100000"/>
              <a:buNone/>
              <a:defRPr sz="3600" b="1">
                <a:solidFill>
                  <a:schemeClr val="lt1"/>
                </a:solidFill>
              </a:defRPr>
            </a:lvl1pPr>
            <a:lvl2pPr>
              <a:spcBef>
                <a:spcPts val="0"/>
              </a:spcBef>
              <a:buClr>
                <a:schemeClr val="lt1"/>
              </a:buClr>
              <a:buSzPct val="100000"/>
              <a:buNone/>
              <a:defRPr sz="3600" b="1">
                <a:solidFill>
                  <a:schemeClr val="lt1"/>
                </a:solidFill>
              </a:defRPr>
            </a:lvl2pPr>
            <a:lvl3pPr>
              <a:spcBef>
                <a:spcPts val="0"/>
              </a:spcBef>
              <a:buClr>
                <a:schemeClr val="lt1"/>
              </a:buClr>
              <a:buSzPct val="100000"/>
              <a:buNone/>
              <a:defRPr sz="3600" b="1">
                <a:solidFill>
                  <a:schemeClr val="lt1"/>
                </a:solidFill>
              </a:defRPr>
            </a:lvl3pPr>
            <a:lvl4pPr>
              <a:spcBef>
                <a:spcPts val="0"/>
              </a:spcBef>
              <a:buClr>
                <a:schemeClr val="lt1"/>
              </a:buClr>
              <a:buSzPct val="100000"/>
              <a:buNone/>
              <a:defRPr sz="3600" b="1">
                <a:solidFill>
                  <a:schemeClr val="lt1"/>
                </a:solidFill>
              </a:defRPr>
            </a:lvl4pPr>
            <a:lvl5pPr>
              <a:spcBef>
                <a:spcPts val="0"/>
              </a:spcBef>
              <a:buClr>
                <a:schemeClr val="lt1"/>
              </a:buClr>
              <a:buSzPct val="100000"/>
              <a:buNone/>
              <a:defRPr sz="3600" b="1">
                <a:solidFill>
                  <a:schemeClr val="lt1"/>
                </a:solidFill>
              </a:defRPr>
            </a:lvl5pPr>
            <a:lvl6pPr>
              <a:spcBef>
                <a:spcPts val="0"/>
              </a:spcBef>
              <a:buClr>
                <a:schemeClr val="lt1"/>
              </a:buClr>
              <a:buSzPct val="100000"/>
              <a:buNone/>
              <a:defRPr sz="3600" b="1">
                <a:solidFill>
                  <a:schemeClr val="lt1"/>
                </a:solidFill>
              </a:defRPr>
            </a:lvl6pPr>
            <a:lvl7pPr>
              <a:spcBef>
                <a:spcPts val="0"/>
              </a:spcBef>
              <a:buClr>
                <a:schemeClr val="lt1"/>
              </a:buClr>
              <a:buSzPct val="100000"/>
              <a:buNone/>
              <a:defRPr sz="3600" b="1">
                <a:solidFill>
                  <a:schemeClr val="lt1"/>
                </a:solidFill>
              </a:defRPr>
            </a:lvl7pPr>
            <a:lvl8pPr>
              <a:spcBef>
                <a:spcPts val="0"/>
              </a:spcBef>
              <a:buClr>
                <a:schemeClr val="lt1"/>
              </a:buClr>
              <a:buSzPct val="100000"/>
              <a:buNone/>
              <a:defRPr sz="3600" b="1">
                <a:solidFill>
                  <a:schemeClr val="lt1"/>
                </a:solidFill>
              </a:defRPr>
            </a:lvl8pPr>
            <a:lvl9pPr>
              <a:spcBef>
                <a:spcPts val="0"/>
              </a:spcBef>
              <a:buClr>
                <a:schemeClr val="lt1"/>
              </a:buClr>
              <a:buSzPct val="100000"/>
              <a:buNone/>
              <a:defRPr sz="3600" b="1">
                <a:solidFill>
                  <a:schemeClr val="l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lt1"/>
              </a:buClr>
              <a:buSzPct val="100000"/>
              <a:defRPr sz="3000">
                <a:solidFill>
                  <a:schemeClr val="lt1"/>
                </a:solidFill>
              </a:defRPr>
            </a:lvl1pPr>
            <a:lvl2pPr>
              <a:spcBef>
                <a:spcPts val="480"/>
              </a:spcBef>
              <a:buClr>
                <a:schemeClr val="lt1"/>
              </a:buClr>
              <a:buSzPct val="100000"/>
              <a:defRPr sz="2400">
                <a:solidFill>
                  <a:schemeClr val="lt1"/>
                </a:solidFill>
              </a:defRPr>
            </a:lvl2pPr>
            <a:lvl3pPr>
              <a:spcBef>
                <a:spcPts val="480"/>
              </a:spcBef>
              <a:buClr>
                <a:schemeClr val="lt1"/>
              </a:buClr>
              <a:buSzPct val="100000"/>
              <a:defRPr sz="2400">
                <a:solidFill>
                  <a:schemeClr val="lt1"/>
                </a:solidFill>
              </a:defRPr>
            </a:lvl3pPr>
            <a:lvl4pPr>
              <a:spcBef>
                <a:spcPts val="360"/>
              </a:spcBef>
              <a:buClr>
                <a:schemeClr val="lt1"/>
              </a:buClr>
              <a:buSzPct val="100000"/>
              <a:defRPr sz="1800">
                <a:solidFill>
                  <a:schemeClr val="lt1"/>
                </a:solidFill>
              </a:defRPr>
            </a:lvl4pPr>
            <a:lvl5pPr>
              <a:spcBef>
                <a:spcPts val="360"/>
              </a:spcBef>
              <a:buClr>
                <a:schemeClr val="lt1"/>
              </a:buClr>
              <a:buSzPct val="100000"/>
              <a:defRPr sz="1800">
                <a:solidFill>
                  <a:schemeClr val="lt1"/>
                </a:solidFill>
              </a:defRPr>
            </a:lvl5pPr>
            <a:lvl6pPr>
              <a:spcBef>
                <a:spcPts val="360"/>
              </a:spcBef>
              <a:buClr>
                <a:schemeClr val="lt1"/>
              </a:buClr>
              <a:buSzPct val="100000"/>
              <a:defRPr sz="1800">
                <a:solidFill>
                  <a:schemeClr val="lt1"/>
                </a:solidFill>
              </a:defRPr>
            </a:lvl6pPr>
            <a:lvl7pPr>
              <a:spcBef>
                <a:spcPts val="360"/>
              </a:spcBef>
              <a:buClr>
                <a:schemeClr val="lt1"/>
              </a:buClr>
              <a:buSzPct val="100000"/>
              <a:defRPr sz="1800">
                <a:solidFill>
                  <a:schemeClr val="lt1"/>
                </a:solidFill>
              </a:defRPr>
            </a:lvl7pPr>
            <a:lvl8pPr>
              <a:spcBef>
                <a:spcPts val="360"/>
              </a:spcBef>
              <a:buClr>
                <a:schemeClr val="lt1"/>
              </a:buClr>
              <a:buSzPct val="100000"/>
              <a:defRPr sz="1800">
                <a:solidFill>
                  <a:schemeClr val="lt1"/>
                </a:solidFill>
              </a:defRPr>
            </a:lvl8pPr>
            <a:lvl9pPr>
              <a:spcBef>
                <a:spcPts val="360"/>
              </a:spcBef>
              <a:buClr>
                <a:schemeClr val="lt1"/>
              </a:buClr>
              <a:buSzPct val="100000"/>
              <a:defRPr sz="1800">
                <a:solidFill>
                  <a:schemeClr val="lt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google.ca/search?q=digital+security&amp;source=lnms&amp;tbm=isch&amp;sa=X&amp;ei=4hQZ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526850"/>
            <a:ext cx="7772400" cy="1179299"/>
          </a:xfrm>
          <a:prstGeom prst="rect">
            <a:avLst/>
          </a:prstGeom>
        </p:spPr>
        <p:txBody>
          <a:bodyPr lIns="91425" tIns="91425" rIns="91425" bIns="91425" anchor="b" anchorCtr="0">
            <a:noAutofit/>
          </a:bodyPr>
          <a:lstStyle/>
          <a:p>
            <a:pPr>
              <a:spcBef>
                <a:spcPts val="0"/>
              </a:spcBef>
              <a:buNone/>
            </a:pPr>
            <a:r>
              <a:rPr lang="en" dirty="0"/>
              <a:t>DIGITAL SECURITY</a:t>
            </a:r>
          </a:p>
        </p:txBody>
      </p:sp>
      <p:sp>
        <p:nvSpPr>
          <p:cNvPr id="24" name="Shape 24"/>
          <p:cNvSpPr txBox="1">
            <a:spLocks noGrp="1"/>
          </p:cNvSpPr>
          <p:nvPr>
            <p:ph type="subTitle" idx="1"/>
          </p:nvPr>
        </p:nvSpPr>
        <p:spPr>
          <a:xfrm>
            <a:off x="685800" y="2038625"/>
            <a:ext cx="7772400" cy="2767799"/>
          </a:xfrm>
          <a:prstGeom prst="rect">
            <a:avLst/>
          </a:prstGeom>
        </p:spPr>
        <p:txBody>
          <a:bodyPr lIns="91425" tIns="91425" rIns="91425" bIns="91425" anchor="t" anchorCtr="0">
            <a:noAutofit/>
          </a:bodyPr>
          <a:lstStyle/>
          <a:p>
            <a:pPr lvl="0" rtl="0">
              <a:spcBef>
                <a:spcPts val="0"/>
              </a:spcBef>
              <a:buNone/>
            </a:pPr>
            <a:r>
              <a:rPr lang="en" sz="3600" dirty="0" smtClean="0"/>
              <a:t>Information Security and data protection</a:t>
            </a:r>
            <a:endParaRPr lang="en" sz="3600" dirty="0"/>
          </a:p>
          <a:p>
            <a:pPr lvl="0" rtl="0">
              <a:spcBef>
                <a:spcPts val="0"/>
              </a:spcBef>
              <a:buNone/>
            </a:pPr>
            <a:endParaRPr sz="2400" dirty="0"/>
          </a:p>
          <a:p>
            <a:pPr lvl="0" rtl="0">
              <a:spcBef>
                <a:spcPts val="0"/>
              </a:spcBef>
              <a:buNone/>
            </a:pPr>
            <a:endParaRPr lang="en" sz="3600" dirty="0"/>
          </a:p>
          <a:p>
            <a:pPr lvl="0" rtl="0">
              <a:spcBef>
                <a:spcPts val="0"/>
              </a:spcBef>
              <a:buNone/>
            </a:pPr>
            <a:endParaRPr dirty="0"/>
          </a:p>
          <a:p>
            <a:pPr>
              <a:spcBef>
                <a:spcPts val="0"/>
              </a:spcBef>
              <a:buNone/>
            </a:pPr>
            <a:r>
              <a:rPr lang="en" sz="2400" dirty="0"/>
              <a:t>Facilitator: </a:t>
            </a:r>
            <a:r>
              <a:rPr lang="en" sz="2400" dirty="0" smtClean="0"/>
              <a:t>Yvonne Oluoch</a:t>
            </a:r>
            <a:endParaRPr lang="en" sz="2400" dirty="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en"/>
              <a:t>WHAT IS DIGITAL SECURITY?</a:t>
            </a:r>
          </a:p>
        </p:txBody>
      </p:sp>
      <p:sp>
        <p:nvSpPr>
          <p:cNvPr id="30" name="Shape 30"/>
          <p:cNvSpPr txBox="1">
            <a:spLocks noGrp="1"/>
          </p:cNvSpPr>
          <p:nvPr>
            <p:ph type="body" idx="1"/>
          </p:nvPr>
        </p:nvSpPr>
        <p:spPr>
          <a:xfrm>
            <a:off x="457200" y="1200150"/>
            <a:ext cx="8229600" cy="1069200"/>
          </a:xfrm>
          <a:prstGeom prst="rect">
            <a:avLst/>
          </a:prstGeom>
        </p:spPr>
        <p:txBody>
          <a:bodyPr lIns="91425" tIns="91425" rIns="91425" bIns="91425" anchor="t" anchorCtr="0">
            <a:noAutofit/>
          </a:bodyPr>
          <a:lstStyle/>
          <a:p>
            <a:pPr>
              <a:spcBef>
                <a:spcPts val="0"/>
              </a:spcBef>
              <a:buNone/>
            </a:pPr>
            <a:r>
              <a:rPr lang="en" sz="2400"/>
              <a:t>Definition: </a:t>
            </a:r>
            <a:r>
              <a:rPr lang="en" sz="2400" i="1"/>
              <a:t>the electronic precautions to guarantee safety</a:t>
            </a:r>
            <a:r>
              <a:rPr lang="en" sz="2400"/>
              <a:t> (Ribble, 2011)</a:t>
            </a:r>
          </a:p>
        </p:txBody>
      </p:sp>
      <p:pic>
        <p:nvPicPr>
          <p:cNvPr id="31" name="Shape 31"/>
          <p:cNvPicPr preferRelativeResize="0"/>
          <p:nvPr/>
        </p:nvPicPr>
        <p:blipFill>
          <a:blip r:embed="rId3">
            <a:alphaModFix/>
          </a:blip>
          <a:stretch>
            <a:fillRect/>
          </a:stretch>
        </p:blipFill>
        <p:spPr>
          <a:xfrm>
            <a:off x="332475" y="2202300"/>
            <a:ext cx="3153299" cy="2282048"/>
          </a:xfrm>
          <a:prstGeom prst="rect">
            <a:avLst/>
          </a:prstGeom>
          <a:noFill/>
          <a:ln>
            <a:noFill/>
          </a:ln>
        </p:spPr>
      </p:pic>
      <p:sp>
        <p:nvSpPr>
          <p:cNvPr id="32" name="Shape 32"/>
          <p:cNvSpPr txBox="1"/>
          <p:nvPr/>
        </p:nvSpPr>
        <p:spPr>
          <a:xfrm>
            <a:off x="3753625" y="2080200"/>
            <a:ext cx="5248500" cy="2668799"/>
          </a:xfrm>
          <a:prstGeom prst="rect">
            <a:avLst/>
          </a:prstGeom>
          <a:noFill/>
          <a:ln w="9525" cap="flat" cmpd="sng">
            <a:solidFill>
              <a:srgbClr val="0000F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dirty="0">
                <a:solidFill>
                  <a:schemeClr val="lt1"/>
                </a:solidFill>
              </a:rPr>
              <a:t>“In any society, there are individuals who steal, deface, or disrupt other people. The same is true for the digital community. It is not enough to trust other members in the community for our own safety. In our own homes, we put locks on our doors and fire alarms in our houses to provide some level of protection. The same must be true for the digital security. We need to have virus protection, backups of data, and surge control of our equipment. As responsible citizens, we must protect our information from outside forces that might cause disruption or harm.”</a:t>
            </a:r>
          </a:p>
          <a:p>
            <a:pPr lvl="0" rtl="0">
              <a:spcBef>
                <a:spcPts val="0"/>
              </a:spcBef>
              <a:buNone/>
            </a:pPr>
            <a:endParaRPr dirty="0">
              <a:solidFill>
                <a:schemeClr val="lt1"/>
              </a:solidFill>
            </a:endParaRPr>
          </a:p>
          <a:p>
            <a:pPr lvl="0" rtl="0">
              <a:spcBef>
                <a:spcPts val="0"/>
              </a:spcBef>
              <a:buNone/>
            </a:pPr>
            <a:r>
              <a:rPr lang="en" dirty="0">
                <a:solidFill>
                  <a:schemeClr val="lt1"/>
                </a:solidFill>
              </a:rPr>
              <a:t>                                               (Ribble, 2014)</a:t>
            </a:r>
          </a:p>
        </p:txBody>
      </p:sp>
      <p:sp>
        <p:nvSpPr>
          <p:cNvPr id="33" name="Shape 33"/>
          <p:cNvSpPr txBox="1"/>
          <p:nvPr/>
        </p:nvSpPr>
        <p:spPr>
          <a:xfrm>
            <a:off x="255275" y="4418150"/>
            <a:ext cx="3290399" cy="658200"/>
          </a:xfrm>
          <a:prstGeom prst="rect">
            <a:avLst/>
          </a:prstGeom>
          <a:noFill/>
          <a:ln>
            <a:noFill/>
          </a:ln>
        </p:spPr>
        <p:txBody>
          <a:bodyPr lIns="91425" tIns="91425" rIns="91425" bIns="91425" anchor="t" anchorCtr="0">
            <a:noAutofit/>
          </a:bodyPr>
          <a:lstStyle/>
          <a:p>
            <a:pPr>
              <a:spcBef>
                <a:spcPts val="0"/>
              </a:spcBef>
              <a:buNone/>
            </a:pPr>
            <a:endParaRPr lang="en" sz="800" dirty="0">
              <a:solidFill>
                <a:schemeClr val="lt1"/>
              </a:solidFill>
              <a:hlinkClick r:id="rId4"/>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lgn="ctr" rtl="0">
              <a:spcBef>
                <a:spcPts val="0"/>
              </a:spcBef>
              <a:buNone/>
            </a:pPr>
            <a:r>
              <a:rPr lang="en"/>
              <a:t>ISSUES WITH DIGITAL SECURITY</a:t>
            </a:r>
          </a:p>
        </p:txBody>
      </p:sp>
      <p:sp>
        <p:nvSpPr>
          <p:cNvPr id="39" name="Shape 39"/>
          <p:cNvSpPr txBox="1">
            <a:spLocks noGrp="1"/>
          </p:cNvSpPr>
          <p:nvPr>
            <p:ph type="body" idx="1"/>
          </p:nvPr>
        </p:nvSpPr>
        <p:spPr>
          <a:xfrm>
            <a:off x="403525" y="958625"/>
            <a:ext cx="8283300" cy="3725699"/>
          </a:xfrm>
          <a:prstGeom prst="rect">
            <a:avLst/>
          </a:prstGeom>
        </p:spPr>
        <p:txBody>
          <a:bodyPr lIns="91425" tIns="91425" rIns="91425" bIns="91425" anchor="t" anchorCtr="0">
            <a:noAutofit/>
          </a:bodyPr>
          <a:lstStyle/>
          <a:p>
            <a:pPr lvl="0" rtl="0">
              <a:spcBef>
                <a:spcPts val="0"/>
              </a:spcBef>
              <a:buNone/>
            </a:pPr>
            <a:r>
              <a:rPr lang="en" sz="2400" dirty="0"/>
              <a:t>Protecting:</a:t>
            </a:r>
          </a:p>
          <a:p>
            <a:pPr lvl="0" rtl="0">
              <a:spcBef>
                <a:spcPts val="0"/>
              </a:spcBef>
              <a:buNone/>
            </a:pPr>
            <a:r>
              <a:rPr lang="en" dirty="0"/>
              <a:t>- hardware security        </a:t>
            </a:r>
          </a:p>
          <a:p>
            <a:pPr lvl="0" rtl="0">
              <a:spcBef>
                <a:spcPts val="0"/>
              </a:spcBef>
              <a:buNone/>
            </a:pPr>
            <a:r>
              <a:rPr lang="en" dirty="0"/>
              <a:t>- network security              - hackers</a:t>
            </a:r>
          </a:p>
          <a:p>
            <a:pPr lvl="0" rtl="0">
              <a:spcBef>
                <a:spcPts val="0"/>
              </a:spcBef>
              <a:buNone/>
            </a:pPr>
            <a:r>
              <a:rPr lang="en" dirty="0"/>
              <a:t>- personal security             - viruses</a:t>
            </a:r>
          </a:p>
          <a:p>
            <a:pPr lvl="0" rtl="0">
              <a:spcBef>
                <a:spcPts val="0"/>
              </a:spcBef>
              <a:buNone/>
            </a:pPr>
            <a:r>
              <a:rPr lang="en" dirty="0"/>
              <a:t>-identity theft                      - community security</a:t>
            </a:r>
          </a:p>
          <a:p>
            <a:pPr lvl="0" rtl="0">
              <a:spcBef>
                <a:spcPts val="0"/>
              </a:spcBef>
              <a:buNone/>
            </a:pPr>
            <a:r>
              <a:rPr lang="en" dirty="0"/>
              <a:t>-phishing                            - terrorist threats</a:t>
            </a:r>
          </a:p>
          <a:p>
            <a:pPr lvl="0" rtl="0">
              <a:spcBef>
                <a:spcPts val="0"/>
              </a:spcBef>
              <a:buNone/>
            </a:pPr>
            <a:r>
              <a:rPr lang="en" dirty="0"/>
              <a:t>-online stalking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Digital Security</a:t>
            </a:r>
            <a:endParaRPr lang="en-US" dirty="0"/>
          </a:p>
        </p:txBody>
      </p:sp>
      <p:sp>
        <p:nvSpPr>
          <p:cNvPr id="3" name="Text Placeholder 2"/>
          <p:cNvSpPr>
            <a:spLocks noGrp="1"/>
          </p:cNvSpPr>
          <p:nvPr>
            <p:ph type="body" idx="1"/>
          </p:nvPr>
        </p:nvSpPr>
        <p:spPr/>
        <p:txBody>
          <a:bodyPr/>
          <a:lstStyle/>
          <a:p>
            <a:r>
              <a:rPr lang="en-US" b="1" i="1" dirty="0" smtClean="0"/>
              <a:t>Anti-virus software download.</a:t>
            </a:r>
            <a:r>
              <a:rPr lang="en-US" dirty="0" smtClean="0"/>
              <a:t> </a:t>
            </a:r>
          </a:p>
          <a:p>
            <a:r>
              <a:rPr lang="en-US" dirty="0" smtClean="0"/>
              <a:t>Do you have the latest antivirus software? How frequently do you update your software?</a:t>
            </a:r>
          </a:p>
          <a:p>
            <a:r>
              <a:rPr lang="en-US" dirty="0" smtClean="0"/>
              <a:t>Do you download system updates of your operating software?</a:t>
            </a:r>
          </a:p>
          <a:p>
            <a:r>
              <a:rPr lang="en-US" i="1" dirty="0" smtClean="0"/>
              <a:t>AVG, </a:t>
            </a:r>
            <a:r>
              <a:rPr lang="en-US" i="1" dirty="0" err="1" smtClean="0"/>
              <a:t>Avast</a:t>
            </a:r>
            <a:r>
              <a:rPr lang="en-US" i="1" dirty="0" smtClean="0"/>
              <a:t> and Panda</a:t>
            </a:r>
            <a:r>
              <a:rPr lang="en-US" dirty="0" smtClean="0"/>
              <a:t> are good free antivirus </a:t>
            </a:r>
            <a:r>
              <a:rPr lang="en-US" dirty="0" err="1" smtClean="0"/>
              <a:t>softwares</a:t>
            </a:r>
            <a:r>
              <a:rPr lang="en-US" dirty="0" smtClean="0"/>
              <a:t>. Personal preference is encouraged as long as its effective</a:t>
            </a:r>
          </a:p>
          <a:p>
            <a:endParaRPr lang="en-US" dirty="0"/>
          </a:p>
        </p:txBody>
      </p:sp>
    </p:spTree>
    <p:extLst>
      <p:ext uri="{BB962C8B-B14F-4D97-AF65-F5344CB8AC3E}">
        <p14:creationId xmlns:p14="http://schemas.microsoft.com/office/powerpoint/2010/main" xmlns="" val="39506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Password protection</a:t>
            </a:r>
            <a:endParaRPr lang="en-US" dirty="0"/>
          </a:p>
        </p:txBody>
      </p:sp>
      <p:sp>
        <p:nvSpPr>
          <p:cNvPr id="3" name="Text Placeholder 2"/>
          <p:cNvSpPr>
            <a:spLocks noGrp="1"/>
          </p:cNvSpPr>
          <p:nvPr>
            <p:ph type="body" idx="1"/>
          </p:nvPr>
        </p:nvSpPr>
        <p:spPr/>
        <p:txBody>
          <a:bodyPr/>
          <a:lstStyle/>
          <a:p>
            <a:r>
              <a:rPr lang="en-US" dirty="0" smtClean="0"/>
              <a:t>How strong s your password?</a:t>
            </a:r>
          </a:p>
          <a:p>
            <a:r>
              <a:rPr lang="en-US" dirty="0" smtClean="0"/>
              <a:t>Do you have the same password for different accounts?</a:t>
            </a:r>
          </a:p>
          <a:p>
            <a:r>
              <a:rPr lang="en-US" dirty="0" smtClean="0"/>
              <a:t>Download </a:t>
            </a:r>
            <a:r>
              <a:rPr lang="en-US" i="1" dirty="0" smtClean="0"/>
              <a:t>KeePass or </a:t>
            </a:r>
            <a:r>
              <a:rPr lang="en-US" i="1" dirty="0" err="1" smtClean="0"/>
              <a:t>LastPass</a:t>
            </a:r>
            <a:r>
              <a:rPr lang="en-US" dirty="0" smtClean="0"/>
              <a:t> for secure password download</a:t>
            </a:r>
          </a:p>
          <a:p>
            <a:r>
              <a:rPr lang="en-US" dirty="0" smtClean="0"/>
              <a:t>KeePass is locally based on your PC while </a:t>
            </a:r>
            <a:r>
              <a:rPr lang="en-US" dirty="0" err="1" smtClean="0"/>
              <a:t>LastPass</a:t>
            </a:r>
            <a:r>
              <a:rPr lang="en-US" dirty="0" smtClean="0"/>
              <a:t> is based on the cloud.</a:t>
            </a:r>
            <a:endParaRPr lang="en-US" dirty="0"/>
          </a:p>
        </p:txBody>
      </p:sp>
    </p:spTree>
    <p:extLst>
      <p:ext uri="{BB962C8B-B14F-4D97-AF65-F5344CB8AC3E}">
        <p14:creationId xmlns:p14="http://schemas.microsoft.com/office/powerpoint/2010/main" xmlns="" val="409825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is too much on Social Media?</a:t>
            </a:r>
            <a:endParaRPr lang="en-US" dirty="0"/>
          </a:p>
        </p:txBody>
      </p:sp>
      <p:sp>
        <p:nvSpPr>
          <p:cNvPr id="3" name="Text Placeholder 2"/>
          <p:cNvSpPr>
            <a:spLocks noGrp="1"/>
          </p:cNvSpPr>
          <p:nvPr>
            <p:ph type="body" idx="1"/>
          </p:nvPr>
        </p:nvSpPr>
        <p:spPr/>
        <p:txBody>
          <a:bodyPr/>
          <a:lstStyle/>
          <a:p>
            <a:r>
              <a:rPr lang="en-US" dirty="0" smtClean="0"/>
              <a:t>Do you post every event of your life on social media for people to read?</a:t>
            </a:r>
          </a:p>
          <a:p>
            <a:r>
              <a:rPr lang="en-US" dirty="0" smtClean="0"/>
              <a:t>Add restaurants, street addresses and buildings that you visit?</a:t>
            </a:r>
          </a:p>
          <a:p>
            <a:r>
              <a:rPr lang="en-US" dirty="0" smtClean="0"/>
              <a:t>Post events you attend?</a:t>
            </a:r>
          </a:p>
          <a:p>
            <a:r>
              <a:rPr lang="en-US" dirty="0" err="1" smtClean="0"/>
              <a:t>Geospartial</a:t>
            </a:r>
            <a:r>
              <a:rPr lang="en-US" dirty="0" smtClean="0"/>
              <a:t> location identity is on all commercial social media sites. Tracking your habits is easy with this.</a:t>
            </a:r>
            <a:endParaRPr lang="en-US" dirty="0"/>
          </a:p>
        </p:txBody>
      </p:sp>
    </p:spTree>
    <p:extLst>
      <p:ext uri="{BB962C8B-B14F-4D97-AF65-F5344CB8AC3E}">
        <p14:creationId xmlns:p14="http://schemas.microsoft.com/office/powerpoint/2010/main" xmlns="" val="382637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en" sz="4000">
                <a:solidFill>
                  <a:srgbClr val="FFFFFF"/>
                </a:solidFill>
                <a:latin typeface="Trebuchet MS"/>
                <a:ea typeface="Trebuchet MS"/>
                <a:cs typeface="Trebuchet MS"/>
                <a:sym typeface="Trebuchet MS"/>
              </a:rPr>
              <a:t>BE PROTECTED</a:t>
            </a:r>
          </a:p>
        </p:txBody>
      </p:sp>
      <p:sp>
        <p:nvSpPr>
          <p:cNvPr id="65" name="Shape 65"/>
          <p:cNvSpPr txBox="1">
            <a:spLocks noGrp="1"/>
          </p:cNvSpPr>
          <p:nvPr>
            <p:ph type="body" idx="1"/>
          </p:nvPr>
        </p:nvSpPr>
        <p:spPr>
          <a:xfrm>
            <a:off x="457200" y="1108100"/>
            <a:ext cx="8229600" cy="3771299"/>
          </a:xfrm>
          <a:prstGeom prst="rect">
            <a:avLst/>
          </a:prstGeom>
        </p:spPr>
        <p:txBody>
          <a:bodyPr lIns="91425" tIns="91425" rIns="91425" bIns="91425" anchor="t" anchorCtr="0">
            <a:noAutofit/>
          </a:bodyPr>
          <a:lstStyle/>
          <a:p>
            <a:pPr lvl="0" rtl="0">
              <a:lnSpc>
                <a:spcPct val="115000"/>
              </a:lnSpc>
              <a:spcBef>
                <a:spcPts val="0"/>
              </a:spcBef>
              <a:buNone/>
            </a:pPr>
            <a:r>
              <a:rPr lang="en" sz="2400" b="1" dirty="0"/>
              <a:t>Create a very strong password:</a:t>
            </a:r>
          </a:p>
          <a:p>
            <a:pPr lvl="0" rtl="0">
              <a:lnSpc>
                <a:spcPct val="115000"/>
              </a:lnSpc>
              <a:spcBef>
                <a:spcPts val="0"/>
              </a:spcBef>
              <a:buClr>
                <a:schemeClr val="dk1"/>
              </a:buClr>
              <a:buSzPct val="45833"/>
              <a:buFont typeface="Arial"/>
              <a:buNone/>
            </a:pPr>
            <a:r>
              <a:rPr lang="en" sz="2400" dirty="0"/>
              <a:t>Strong passwords are a key defense against unauthorized access to your information, as well as identify theft.</a:t>
            </a:r>
          </a:p>
          <a:p>
            <a:pPr lvl="0" rtl="0">
              <a:lnSpc>
                <a:spcPct val="115000"/>
              </a:lnSpc>
              <a:spcBef>
                <a:spcPts val="0"/>
              </a:spcBef>
              <a:buClr>
                <a:schemeClr val="dk1"/>
              </a:buClr>
              <a:buFont typeface="Arial"/>
              <a:buNone/>
            </a:pPr>
            <a:endParaRPr sz="2400" dirty="0"/>
          </a:p>
          <a:p>
            <a:pPr lvl="0" rtl="0">
              <a:lnSpc>
                <a:spcPct val="115000"/>
              </a:lnSpc>
              <a:spcBef>
                <a:spcPts val="0"/>
              </a:spcBef>
              <a:buNone/>
            </a:pPr>
            <a:r>
              <a:rPr lang="en" sz="2400" b="1" dirty="0"/>
              <a:t>Know the difference between information worth sharing and private information:</a:t>
            </a:r>
          </a:p>
          <a:p>
            <a:pPr lvl="0" rtl="0">
              <a:lnSpc>
                <a:spcPct val="115000"/>
              </a:lnSpc>
              <a:spcBef>
                <a:spcPts val="0"/>
              </a:spcBef>
              <a:buClr>
                <a:schemeClr val="dk1"/>
              </a:buClr>
              <a:buSzPct val="45833"/>
              <a:buFont typeface="Arial"/>
              <a:buNone/>
            </a:pPr>
            <a:r>
              <a:rPr lang="en" sz="2400" dirty="0"/>
              <a:t>There are many ways you can share your ideas and creativity online, but personal information should remain private. </a:t>
            </a:r>
          </a:p>
          <a:p>
            <a:pPr lvl="0" rtl="0">
              <a:spcBef>
                <a:spcPts val="0"/>
              </a:spcBef>
              <a:buNone/>
            </a:pPr>
            <a:endParaRPr sz="1800" dirty="0">
              <a:solidFill>
                <a:srgbClr val="FF0000"/>
              </a:solidFill>
            </a:endParaRPr>
          </a:p>
        </p:txBody>
      </p:sp>
    </p:spTree>
  </p:cSld>
  <p:clrMapOvr>
    <a:masterClrMapping/>
  </p:clrMapOvr>
  <p:transition spd="slow">
    <p:cut/>
  </p:transition>
</p:sld>
</file>

<file path=ppt/theme/theme1.xml><?xml version="1.0" encoding="utf-8"?>
<a:theme xmlns:a="http://schemas.openxmlformats.org/drawingml/2006/main" name="simple-dark">
  <a:themeElements>
    <a:clrScheme name="Custom 345">
      <a:dk1>
        <a:srgbClr val="000000"/>
      </a:dk1>
      <a:lt1>
        <a:srgbClr val="FFFFFF"/>
      </a:lt1>
      <a:dk2>
        <a:srgbClr val="4C4C4C"/>
      </a:dk2>
      <a:lt2>
        <a:srgbClr val="CCCCCC"/>
      </a:lt2>
      <a:accent1>
        <a:srgbClr val="89B4B8"/>
      </a:accent1>
      <a:accent2>
        <a:srgbClr val="AFA6CA"/>
      </a:accent2>
      <a:accent3>
        <a:srgbClr val="A5B492"/>
      </a:accent3>
      <a:accent4>
        <a:srgbClr val="E8CD6D"/>
      </a:accent4>
      <a:accent5>
        <a:srgbClr val="F4A447"/>
      </a:accent5>
      <a:accent6>
        <a:srgbClr val="D09D94"/>
      </a:accent6>
      <a:hlink>
        <a:srgbClr val="5EA7AA"/>
      </a:hlink>
      <a:folHlink>
        <a:srgbClr val="A295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395</Words>
  <Application>Microsoft Office PowerPoint</Application>
  <PresentationFormat>On-screen Show (16:9)</PresentationFormat>
  <Paragraphs>40</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simple-dark</vt:lpstr>
      <vt:lpstr>DIGITAL SECURITY</vt:lpstr>
      <vt:lpstr>WHAT IS DIGITAL SECURITY?</vt:lpstr>
      <vt:lpstr>ISSUES WITH DIGITAL SECURITY</vt:lpstr>
      <vt:lpstr>Tools for Digital Security</vt:lpstr>
      <vt:lpstr>Password protection</vt:lpstr>
      <vt:lpstr>How much is too much on Social Media?</vt:lpstr>
      <vt:lpstr>BE PROTECTED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SECURITY</dc:title>
  <dc:creator>YVONNE OLUOCH</dc:creator>
  <cp:lastModifiedBy>Mary Kiio</cp:lastModifiedBy>
  <cp:revision>9</cp:revision>
  <dcterms:modified xsi:type="dcterms:W3CDTF">2015-09-09T11:01:10Z</dcterms:modified>
</cp:coreProperties>
</file>