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9/9/2015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9/9/2015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9/9/2015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9/9/2015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609600" y="274637"/>
            <a:ext cx="10972800" cy="11432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body" idx="1"/>
          </p:nvPr>
        </p:nvSpPr>
        <p:spPr>
          <a:xfrm>
            <a:off x="609600" y="1600201"/>
            <a:ext cx="10972800" cy="4967599"/>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xmlns="" val="1418681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9/9/2015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9/9/2015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9/9/2015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9/9/2015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9/9/2015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9/9/2015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9/9/2015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9/9/2015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 id="2147483674" r:id="rId18"/>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astlecops.com/pirt" TargetMode="External"/><Relationship Id="rId2" Type="http://schemas.openxmlformats.org/officeDocument/2006/relationships/hyperlink" Target="http://www.phishtank.com/index.php" TargetMode="External"/><Relationship Id="rId1" Type="http://schemas.openxmlformats.org/officeDocument/2006/relationships/slideLayout" Target="../slideLayouts/slideLayout2.xml"/><Relationship Id="rId4" Type="http://schemas.openxmlformats.org/officeDocument/2006/relationships/hyperlink" Target="http://www.comodogroup.com/products/free_products.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ww.torproject.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uardianproject.info/apps/chatsecure/" TargetMode="External"/><Relationship Id="rId2" Type="http://schemas.openxmlformats.org/officeDocument/2006/relationships/hyperlink" Target="https://www.surespot.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www.enigmail.net/download/" TargetMode="External"/><Relationship Id="rId2" Type="http://schemas.openxmlformats.org/officeDocument/2006/relationships/hyperlink" Target="https://www.mozilla.org/thunderbird/download"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DIGITAL SECURITY</a:t>
            </a:r>
            <a:endParaRPr lang="en-US" dirty="0"/>
          </a:p>
        </p:txBody>
      </p:sp>
      <p:sp>
        <p:nvSpPr>
          <p:cNvPr id="3" name="Subtitle 2"/>
          <p:cNvSpPr>
            <a:spLocks noGrp="1"/>
          </p:cNvSpPr>
          <p:nvPr>
            <p:ph type="subTitle" idx="1"/>
          </p:nvPr>
        </p:nvSpPr>
        <p:spPr/>
        <p:txBody>
          <a:bodyPr/>
          <a:lstStyle/>
          <a:p>
            <a:r>
              <a:rPr lang="en-US" dirty="0" smtClean="0"/>
              <a:t>PART 2</a:t>
            </a:r>
          </a:p>
          <a:p>
            <a:r>
              <a:rPr lang="en-US" dirty="0" smtClean="0"/>
              <a:t>TOOLS </a:t>
            </a:r>
            <a:endParaRPr lang="en-US" dirty="0"/>
          </a:p>
        </p:txBody>
      </p:sp>
    </p:spTree>
    <p:extLst>
      <p:ext uri="{BB962C8B-B14F-4D97-AF65-F5344CB8AC3E}">
        <p14:creationId xmlns:p14="http://schemas.microsoft.com/office/powerpoint/2010/main" xmlns="" val="118905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phising</a:t>
            </a:r>
            <a:endParaRPr lang="en-US" dirty="0"/>
          </a:p>
        </p:txBody>
      </p:sp>
      <p:sp>
        <p:nvSpPr>
          <p:cNvPr id="3" name="Content Placeholder 2"/>
          <p:cNvSpPr>
            <a:spLocks noGrp="1"/>
          </p:cNvSpPr>
          <p:nvPr>
            <p:ph idx="1"/>
          </p:nvPr>
        </p:nvSpPr>
        <p:spPr/>
        <p:txBody>
          <a:bodyPr>
            <a:normAutofit/>
          </a:bodyPr>
          <a:lstStyle/>
          <a:p>
            <a:r>
              <a:rPr lang="en-US" dirty="0"/>
              <a:t>Internet criminals can steal your personal and banking information without you ever noticing – they can do it while you’re online </a:t>
            </a:r>
            <a:r>
              <a:rPr lang="en-US" dirty="0" smtClean="0"/>
              <a:t>shopping, </a:t>
            </a:r>
            <a:r>
              <a:rPr lang="en-US" dirty="0"/>
              <a:t>reading email, or just browsing online. </a:t>
            </a:r>
            <a:r>
              <a:rPr lang="en-US" b="1" dirty="0"/>
              <a:t>Phishing</a:t>
            </a:r>
            <a:r>
              <a:rPr lang="en-US" dirty="0"/>
              <a:t> is when fraudsters send an email pretending to be a bank or other trusted source and ask you to confirm your personal information. A link in the email connects you to a phony site that looks just like the legitimate one. Pharming – an even sneakier way that fraudsters can gain access to your computer and personal information – uses malicious programs that can get installed on your computer when you simply click on a link in an email or view an image on a web page</a:t>
            </a:r>
            <a:r>
              <a:rPr lang="en-US" dirty="0" smtClean="0"/>
              <a:t>.</a:t>
            </a:r>
            <a:endParaRPr lang="en-US" dirty="0"/>
          </a:p>
        </p:txBody>
      </p:sp>
    </p:spTree>
    <p:extLst>
      <p:ext uri="{BB962C8B-B14F-4D97-AF65-F5344CB8AC3E}">
        <p14:creationId xmlns:p14="http://schemas.microsoft.com/office/powerpoint/2010/main" xmlns="" val="811652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to protect yourself against </a:t>
            </a:r>
            <a:r>
              <a:rPr lang="en-US" dirty="0" err="1" smtClean="0"/>
              <a:t>phising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When </a:t>
            </a:r>
            <a:r>
              <a:rPr lang="en-US" dirty="0"/>
              <a:t>entering sensitive information (bank account numbers, credit card information, social security number, mother's maiden name) online look for “</a:t>
            </a:r>
            <a:r>
              <a:rPr lang="en-US" dirty="0" err="1"/>
              <a:t>shttp</a:t>
            </a:r>
            <a:r>
              <a:rPr lang="en-US" dirty="0"/>
              <a:t>://” or "https://" in the address line of your browser. This means information is being sent </a:t>
            </a:r>
            <a:r>
              <a:rPr lang="en-US" b="1" dirty="0"/>
              <a:t>securely</a:t>
            </a:r>
            <a:r>
              <a:rPr lang="en-US" dirty="0"/>
              <a:t>.</a:t>
            </a:r>
          </a:p>
          <a:p>
            <a:r>
              <a:rPr lang="en-US" dirty="0" smtClean="0"/>
              <a:t>Never </a:t>
            </a:r>
            <a:r>
              <a:rPr lang="en-US" dirty="0"/>
              <a:t>click on a link in an email directing you to a Web site. Manually type the Web site address into your browser to be sure you are not misdirected.</a:t>
            </a:r>
          </a:p>
          <a:p>
            <a:r>
              <a:rPr lang="en-US" dirty="0" smtClean="0"/>
              <a:t>To </a:t>
            </a:r>
            <a:r>
              <a:rPr lang="en-US" dirty="0"/>
              <a:t>prevent pharming, use anti-virus and anti-spyware software and be sure to keep them up to date.</a:t>
            </a:r>
          </a:p>
          <a:p>
            <a:r>
              <a:rPr lang="en-US" dirty="0" smtClean="0"/>
              <a:t>Don't </a:t>
            </a:r>
            <a:r>
              <a:rPr lang="en-US" dirty="0"/>
              <a:t>give out personal information unless you've initiated the contact or are sure with whom you are dealing.</a:t>
            </a:r>
          </a:p>
          <a:p>
            <a:r>
              <a:rPr lang="en-US" dirty="0" smtClean="0"/>
              <a:t>·Look </a:t>
            </a:r>
            <a:r>
              <a:rPr lang="en-US" dirty="0"/>
              <a:t>for Web site privacy policies. They should answer questions about maintaining accuracy, access, security, and control of personal information collected by the site, how the information will be used, and whether it will be provided to third parties. If you don't see a privacy policy – or if you can't understand it – consider doing business elsewhere.</a:t>
            </a:r>
          </a:p>
          <a:p>
            <a:endParaRPr lang="en-US" dirty="0"/>
          </a:p>
        </p:txBody>
      </p:sp>
    </p:spTree>
    <p:extLst>
      <p:ext uri="{BB962C8B-B14F-4D97-AF65-F5344CB8AC3E}">
        <p14:creationId xmlns:p14="http://schemas.microsoft.com/office/powerpoint/2010/main" xmlns="" val="209400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to use</a:t>
            </a:r>
            <a:endParaRPr lang="en-US" dirty="0"/>
          </a:p>
        </p:txBody>
      </p:sp>
      <p:sp>
        <p:nvSpPr>
          <p:cNvPr id="3" name="Content Placeholder 2"/>
          <p:cNvSpPr>
            <a:spLocks noGrp="1"/>
          </p:cNvSpPr>
          <p:nvPr>
            <p:ph idx="1"/>
          </p:nvPr>
        </p:nvSpPr>
        <p:spPr/>
        <p:txBody>
          <a:bodyPr/>
          <a:lstStyle/>
          <a:p>
            <a:r>
              <a:rPr lang="en-US" dirty="0"/>
              <a:t>Phish Tank, </a:t>
            </a:r>
            <a:r>
              <a:rPr lang="en-US" b="1" u="sng" dirty="0">
                <a:hlinkClick r:id="rId2"/>
              </a:rPr>
              <a:t>http://www.phishtank.com/index.php</a:t>
            </a:r>
            <a:r>
              <a:rPr lang="en-US" dirty="0" smtClean="0"/>
              <a:t>,</a:t>
            </a:r>
          </a:p>
          <a:p>
            <a:r>
              <a:rPr lang="en-US" dirty="0"/>
              <a:t>Fried Phish, </a:t>
            </a:r>
            <a:r>
              <a:rPr lang="en-US" b="1" u="sng" dirty="0">
                <a:hlinkClick r:id="rId3"/>
              </a:rPr>
              <a:t>http://</a:t>
            </a:r>
            <a:r>
              <a:rPr lang="en-US" b="1" u="sng" dirty="0" smtClean="0">
                <a:hlinkClick r:id="rId3"/>
              </a:rPr>
              <a:t>www.castlecops.com/pirt</a:t>
            </a:r>
            <a:r>
              <a:rPr lang="en-US" b="1" u="sng" dirty="0" smtClean="0"/>
              <a:t> </a:t>
            </a:r>
          </a:p>
          <a:p>
            <a:pPr marL="0" indent="0">
              <a:buNone/>
            </a:pPr>
            <a:r>
              <a:rPr lang="en-US" dirty="0" smtClean="0"/>
              <a:t>The above two sites are used to report suspected </a:t>
            </a:r>
            <a:r>
              <a:rPr lang="en-US" dirty="0" err="1" smtClean="0"/>
              <a:t>phising</a:t>
            </a:r>
            <a:r>
              <a:rPr lang="en-US" dirty="0" smtClean="0"/>
              <a:t> websites.</a:t>
            </a:r>
          </a:p>
          <a:p>
            <a:pPr marL="0" indent="0">
              <a:buNone/>
            </a:pPr>
            <a:r>
              <a:rPr lang="en-US" dirty="0" err="1" smtClean="0"/>
              <a:t>Comodo</a:t>
            </a:r>
            <a:r>
              <a:rPr lang="en-US" dirty="0" smtClean="0"/>
              <a:t> group offers free secure browsing experience to ensure you are protected against any form of fraudulent online activity</a:t>
            </a:r>
          </a:p>
          <a:p>
            <a:pPr marL="0" indent="0">
              <a:buNone/>
            </a:pPr>
            <a:r>
              <a:rPr lang="en-US" b="1" u="sng" dirty="0" smtClean="0">
                <a:hlinkClick r:id="rId4"/>
              </a:rPr>
              <a:t>www.comodogroup.com/products/free_products.html</a:t>
            </a:r>
            <a:endParaRPr lang="en-US" b="1" u="sng" dirty="0" smtClean="0"/>
          </a:p>
          <a:p>
            <a:pPr marL="0" indent="0">
              <a:buNone/>
            </a:pPr>
            <a:r>
              <a:rPr lang="en-US" dirty="0" smtClean="0"/>
              <a:t>There are many other organizations that focus in ensuring safety online.</a:t>
            </a:r>
            <a:endParaRPr lang="en-US" dirty="0"/>
          </a:p>
        </p:txBody>
      </p:sp>
    </p:spTree>
    <p:extLst>
      <p:ext uri="{BB962C8B-B14F-4D97-AF65-F5344CB8AC3E}">
        <p14:creationId xmlns:p14="http://schemas.microsoft.com/office/powerpoint/2010/main" xmlns="" val="1520436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 BROWSING</a:t>
            </a:r>
            <a:endParaRPr lang="en-US" dirty="0"/>
          </a:p>
        </p:txBody>
      </p:sp>
      <p:sp>
        <p:nvSpPr>
          <p:cNvPr id="3" name="Content Placeholder 2"/>
          <p:cNvSpPr>
            <a:spLocks noGrp="1"/>
          </p:cNvSpPr>
          <p:nvPr>
            <p:ph idx="1"/>
          </p:nvPr>
        </p:nvSpPr>
        <p:spPr/>
        <p:txBody>
          <a:bodyPr/>
          <a:lstStyle/>
          <a:p>
            <a:r>
              <a:rPr lang="en-US" dirty="0" smtClean="0"/>
              <a:t>The best website for anonymous experience is Tor.</a:t>
            </a:r>
          </a:p>
          <a:p>
            <a:pPr marL="0" indent="0">
              <a:buNone/>
            </a:pPr>
            <a:r>
              <a:rPr lang="en-US" dirty="0">
                <a:hlinkClick r:id="rId2"/>
              </a:rPr>
              <a:t>https://www.</a:t>
            </a:r>
            <a:r>
              <a:rPr lang="en-US" b="1" dirty="0">
                <a:hlinkClick r:id="rId2"/>
              </a:rPr>
              <a:t>tor</a:t>
            </a:r>
            <a:r>
              <a:rPr lang="en-US" dirty="0">
                <a:hlinkClick r:id="rId2"/>
              </a:rPr>
              <a:t>project.org</a:t>
            </a:r>
            <a:r>
              <a:rPr lang="en-US" dirty="0" smtClean="0">
                <a:hlinkClick r:id="rId2"/>
              </a:rPr>
              <a:t>/</a:t>
            </a:r>
            <a:endParaRPr lang="en-US" dirty="0" smtClean="0"/>
          </a:p>
          <a:p>
            <a:pPr marL="0" indent="0">
              <a:buNone/>
            </a:pPr>
            <a:r>
              <a:rPr lang="en-US" dirty="0" smtClean="0"/>
              <a:t>It ensures that your browsing habits and location is protected. It even gives you a different IP address to make your detection impossible.</a:t>
            </a:r>
          </a:p>
          <a:p>
            <a:pPr marL="0" indent="0">
              <a:buNone/>
            </a:pPr>
            <a:r>
              <a:rPr lang="en-US" dirty="0" smtClean="0"/>
              <a:t>Tor is a good tool for media journalists to protect their sources and research.</a:t>
            </a:r>
          </a:p>
          <a:p>
            <a:pPr marL="0" indent="0">
              <a:buNone/>
            </a:pPr>
            <a:endParaRPr lang="en-US" dirty="0"/>
          </a:p>
        </p:txBody>
      </p:sp>
    </p:spTree>
    <p:extLst>
      <p:ext uri="{BB962C8B-B14F-4D97-AF65-F5344CB8AC3E}">
        <p14:creationId xmlns:p14="http://schemas.microsoft.com/office/powerpoint/2010/main" xmlns="" val="2565489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SECURITY</a:t>
            </a:r>
            <a:endParaRPr lang="en-US" dirty="0"/>
          </a:p>
        </p:txBody>
      </p:sp>
      <p:sp>
        <p:nvSpPr>
          <p:cNvPr id="3" name="Content Placeholder 2"/>
          <p:cNvSpPr>
            <a:spLocks noGrp="1"/>
          </p:cNvSpPr>
          <p:nvPr>
            <p:ph idx="1"/>
          </p:nvPr>
        </p:nvSpPr>
        <p:spPr/>
        <p:txBody>
          <a:bodyPr/>
          <a:lstStyle/>
          <a:p>
            <a:r>
              <a:rPr lang="en-US" dirty="0" smtClean="0"/>
              <a:t>Encrypted communication is the way to go if your concern is privacy and security.</a:t>
            </a:r>
          </a:p>
          <a:p>
            <a:r>
              <a:rPr lang="en-US" dirty="0" smtClean="0"/>
              <a:t>Media, activists and techies value privacy and security in their field.</a:t>
            </a:r>
          </a:p>
          <a:p>
            <a:r>
              <a:rPr lang="en-US" dirty="0" smtClean="0"/>
              <a:t>Tools like: </a:t>
            </a:r>
            <a:r>
              <a:rPr lang="en-US" dirty="0" err="1" smtClean="0"/>
              <a:t>surespot</a:t>
            </a:r>
            <a:r>
              <a:rPr lang="en-US" dirty="0"/>
              <a:t> </a:t>
            </a:r>
            <a:r>
              <a:rPr lang="en-US" dirty="0">
                <a:hlinkClick r:id="rId2"/>
              </a:rPr>
              <a:t>https://www.surespot.me</a:t>
            </a:r>
            <a:r>
              <a:rPr lang="en-US" dirty="0" smtClean="0">
                <a:hlinkClick r:id="rId2"/>
              </a:rPr>
              <a:t>/</a:t>
            </a:r>
            <a:endParaRPr lang="en-US" dirty="0" smtClean="0"/>
          </a:p>
          <a:p>
            <a:r>
              <a:rPr lang="en-US" dirty="0" err="1" smtClean="0"/>
              <a:t>ChatSecure</a:t>
            </a:r>
            <a:r>
              <a:rPr lang="en-US" dirty="0"/>
              <a:t> </a:t>
            </a:r>
            <a:r>
              <a:rPr lang="en-US" dirty="0">
                <a:hlinkClick r:id="rId3"/>
              </a:rPr>
              <a:t>https://guardianproject.info/apps/chatsecure</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xmlns="" val="1967539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Encryption</a:t>
            </a:r>
            <a:endParaRPr lang="en-US" dirty="0"/>
          </a:p>
        </p:txBody>
      </p:sp>
      <p:sp>
        <p:nvSpPr>
          <p:cNvPr id="3" name="Text Placeholder 2"/>
          <p:cNvSpPr>
            <a:spLocks noGrp="1"/>
          </p:cNvSpPr>
          <p:nvPr>
            <p:ph type="body" idx="1"/>
          </p:nvPr>
        </p:nvSpPr>
        <p:spPr>
          <a:xfrm>
            <a:off x="609600" y="2476500"/>
            <a:ext cx="10972800" cy="4091300"/>
          </a:xfrm>
        </p:spPr>
        <p:txBody>
          <a:bodyPr/>
          <a:lstStyle/>
          <a:p>
            <a:r>
              <a:rPr lang="en-US" dirty="0" smtClean="0"/>
              <a:t>The most common channel of effective communication is via email.</a:t>
            </a:r>
          </a:p>
          <a:p>
            <a:r>
              <a:rPr lang="en-US" dirty="0" smtClean="0"/>
              <a:t>We apply or jobs, make online payments and verify with our email account, share confidential reports and work resources through email.</a:t>
            </a:r>
          </a:p>
          <a:p>
            <a:r>
              <a:rPr lang="en-US" dirty="0" smtClean="0"/>
              <a:t>Rarely do we think its important to encrypt our important communications.</a:t>
            </a:r>
            <a:endParaRPr lang="en-US" dirty="0"/>
          </a:p>
        </p:txBody>
      </p:sp>
    </p:spTree>
    <p:extLst>
      <p:ext uri="{BB962C8B-B14F-4D97-AF65-F5344CB8AC3E}">
        <p14:creationId xmlns:p14="http://schemas.microsoft.com/office/powerpoint/2010/main" xmlns="" val="479697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email encryption</a:t>
            </a:r>
            <a:endParaRPr lang="en-US" dirty="0"/>
          </a:p>
        </p:txBody>
      </p:sp>
      <p:sp>
        <p:nvSpPr>
          <p:cNvPr id="3" name="Text Placeholder 2"/>
          <p:cNvSpPr>
            <a:spLocks noGrp="1"/>
          </p:cNvSpPr>
          <p:nvPr>
            <p:ph type="body" idx="1"/>
          </p:nvPr>
        </p:nvSpPr>
        <p:spPr>
          <a:xfrm>
            <a:off x="609600" y="2374901"/>
            <a:ext cx="10972800" cy="4967599"/>
          </a:xfrm>
        </p:spPr>
        <p:txBody>
          <a:bodyPr/>
          <a:lstStyle/>
          <a:p>
            <a:r>
              <a:rPr lang="en-US" dirty="0" smtClean="0"/>
              <a:t>Mozilla thunderbird  </a:t>
            </a:r>
            <a:r>
              <a:rPr lang="en-US" dirty="0">
                <a:hlinkClick r:id="rId2"/>
              </a:rPr>
              <a:t>https://</a:t>
            </a:r>
            <a:r>
              <a:rPr lang="en-US" dirty="0" smtClean="0">
                <a:hlinkClick r:id="rId2"/>
              </a:rPr>
              <a:t>www.</a:t>
            </a:r>
            <a:r>
              <a:rPr lang="en-US" b="1" dirty="0" smtClean="0">
                <a:hlinkClick r:id="rId2"/>
              </a:rPr>
              <a:t>mozilla</a:t>
            </a:r>
            <a:r>
              <a:rPr lang="en-US" dirty="0" smtClean="0">
                <a:hlinkClick r:id="rId2"/>
              </a:rPr>
              <a:t>.org/</a:t>
            </a:r>
            <a:r>
              <a:rPr lang="en-US" b="1" dirty="0" smtClean="0">
                <a:hlinkClick r:id="rId2"/>
              </a:rPr>
              <a:t>thunderbird</a:t>
            </a:r>
            <a:r>
              <a:rPr lang="en-US" dirty="0" smtClean="0">
                <a:hlinkClick r:id="rId2"/>
              </a:rPr>
              <a:t>/</a:t>
            </a:r>
            <a:r>
              <a:rPr lang="en-US" b="1" dirty="0" smtClean="0">
                <a:hlinkClick r:id="rId2"/>
              </a:rPr>
              <a:t>download</a:t>
            </a:r>
            <a:endParaRPr lang="en-US" b="1" dirty="0" smtClean="0"/>
          </a:p>
          <a:p>
            <a:pPr marL="0" indent="0">
              <a:buNone/>
            </a:pPr>
            <a:endParaRPr lang="en-US" dirty="0" smtClean="0"/>
          </a:p>
          <a:p>
            <a:pPr fontAlgn="ctr"/>
            <a:r>
              <a:rPr lang="en-US" dirty="0" err="1" smtClean="0"/>
              <a:t>Enigmail</a:t>
            </a:r>
            <a:r>
              <a:rPr lang="en-US" dirty="0" smtClean="0"/>
              <a:t>   </a:t>
            </a:r>
            <a:r>
              <a:rPr lang="en-US" dirty="0" smtClean="0">
                <a:hlinkClick r:id="rId3"/>
              </a:rPr>
              <a:t>https</a:t>
            </a:r>
            <a:r>
              <a:rPr lang="en-US" dirty="0">
                <a:hlinkClick r:id="rId3"/>
              </a:rPr>
              <a:t>://www.</a:t>
            </a:r>
            <a:r>
              <a:rPr lang="en-US" b="1" dirty="0">
                <a:hlinkClick r:id="rId3"/>
              </a:rPr>
              <a:t>enigmail</a:t>
            </a:r>
            <a:r>
              <a:rPr lang="en-US" dirty="0">
                <a:hlinkClick r:id="rId3"/>
              </a:rPr>
              <a:t>.net/</a:t>
            </a:r>
            <a:r>
              <a:rPr lang="en-US" b="1" dirty="0">
                <a:hlinkClick r:id="rId3"/>
              </a:rPr>
              <a:t>download</a:t>
            </a:r>
            <a:r>
              <a:rPr lang="en-US" dirty="0" smtClean="0">
                <a:hlinkClick r:id="rId3"/>
              </a:rPr>
              <a:t>/</a:t>
            </a:r>
            <a:endParaRPr lang="en-US" dirty="0" smtClean="0"/>
          </a:p>
          <a:p>
            <a:pPr marL="0" indent="0" fontAlgn="ctr">
              <a:buNone/>
            </a:pPr>
            <a:endParaRPr lang="en-US" dirty="0"/>
          </a:p>
          <a:p>
            <a:pPr marL="0" indent="0">
              <a:buNone/>
            </a:pPr>
            <a:endParaRPr lang="en-US" dirty="0" smtClean="0"/>
          </a:p>
          <a:p>
            <a:r>
              <a:rPr lang="en-US" dirty="0" smtClean="0"/>
              <a:t>All your emails will then be imported to thunderbird for encrypted safe keeping.</a:t>
            </a:r>
            <a:endParaRPr lang="en-US" dirty="0"/>
          </a:p>
        </p:txBody>
      </p:sp>
    </p:spTree>
    <p:extLst>
      <p:ext uri="{BB962C8B-B14F-4D97-AF65-F5344CB8AC3E}">
        <p14:creationId xmlns:p14="http://schemas.microsoft.com/office/powerpoint/2010/main" xmlns="" val="3820026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Encrypting your hard drive</a:t>
            </a:r>
            <a:endParaRPr lang="en-US" dirty="0"/>
          </a:p>
        </p:txBody>
      </p:sp>
      <p:sp>
        <p:nvSpPr>
          <p:cNvPr id="3" name="Text Placeholder 2"/>
          <p:cNvSpPr>
            <a:spLocks noGrp="1"/>
          </p:cNvSpPr>
          <p:nvPr>
            <p:ph type="body" idx="1"/>
          </p:nvPr>
        </p:nvSpPr>
        <p:spPr>
          <a:xfrm>
            <a:off x="406400" y="2463801"/>
            <a:ext cx="10972800" cy="4967599"/>
          </a:xfrm>
        </p:spPr>
        <p:txBody>
          <a:bodyPr/>
          <a:lstStyle/>
          <a:p>
            <a:r>
              <a:rPr lang="en-US" dirty="0" smtClean="0"/>
              <a:t>Download </a:t>
            </a:r>
            <a:r>
              <a:rPr lang="en-US" dirty="0" err="1" smtClean="0"/>
              <a:t>truecrypt</a:t>
            </a:r>
            <a:r>
              <a:rPr lang="en-US" dirty="0" smtClean="0"/>
              <a:t> and use it to create a partition on your hard drive for secure storage of important files.</a:t>
            </a:r>
          </a:p>
          <a:p>
            <a:r>
              <a:rPr lang="en-US" dirty="0" smtClean="0"/>
              <a:t>This is an effective way to protect your data from prying eyes and safe from both internal and external access.</a:t>
            </a:r>
          </a:p>
          <a:p>
            <a:r>
              <a:rPr lang="en-US" dirty="0" smtClean="0"/>
              <a:t>NOTE: </a:t>
            </a:r>
            <a:r>
              <a:rPr lang="en-US" dirty="0" err="1" smtClean="0"/>
              <a:t>Truecrypt</a:t>
            </a:r>
            <a:r>
              <a:rPr lang="en-US" dirty="0" smtClean="0"/>
              <a:t> has been compromised and so I would suggest use of </a:t>
            </a:r>
            <a:r>
              <a:rPr lang="en-US" dirty="0" err="1" smtClean="0"/>
              <a:t>bitlocker</a:t>
            </a:r>
            <a:r>
              <a:rPr lang="en-US" dirty="0" smtClean="0"/>
              <a:t> .</a:t>
            </a:r>
            <a:endParaRPr lang="en-US" dirty="0"/>
          </a:p>
          <a:p>
            <a:pPr marL="0" indent="0">
              <a:buNone/>
            </a:pPr>
            <a:r>
              <a:rPr lang="en-US" dirty="0" smtClean="0"/>
              <a:t>For all windows machines, they have </a:t>
            </a:r>
            <a:r>
              <a:rPr lang="en-US" dirty="0" err="1" smtClean="0"/>
              <a:t>bitlocker</a:t>
            </a:r>
            <a:r>
              <a:rPr lang="en-US" dirty="0" smtClean="0"/>
              <a:t> installed by default and all you need to do is turn it on as it uses TPM ( </a:t>
            </a:r>
            <a:r>
              <a:rPr lang="en-US" dirty="0" err="1" smtClean="0"/>
              <a:t>Trsuted</a:t>
            </a:r>
            <a:r>
              <a:rPr lang="en-US" dirty="0" smtClean="0"/>
              <a:t> Platform Module)hardware to protect your files and drive.</a:t>
            </a:r>
          </a:p>
          <a:p>
            <a:pPr marL="0" indent="0">
              <a:buNone/>
            </a:pPr>
            <a:r>
              <a:rPr lang="en-US" dirty="0"/>
              <a:t> </a:t>
            </a:r>
            <a:r>
              <a:rPr lang="en-US" dirty="0" smtClean="0"/>
              <a:t>Select a drive of </a:t>
            </a:r>
            <a:r>
              <a:rPr lang="en-US" dirty="0" err="1" smtClean="0"/>
              <a:t>chice</a:t>
            </a:r>
            <a:r>
              <a:rPr lang="en-US" dirty="0" smtClean="0"/>
              <a:t> that has all your important files and folders then turn on </a:t>
            </a:r>
            <a:r>
              <a:rPr lang="en-US" dirty="0" err="1" smtClean="0"/>
              <a:t>bitlocker</a:t>
            </a:r>
            <a:r>
              <a:rPr lang="en-US" dirty="0" smtClean="0"/>
              <a:t> to protect them. Whenever you add new files and folders to the drive, they automatically </a:t>
            </a:r>
            <a:r>
              <a:rPr lang="en-US" smtClean="0"/>
              <a:t>become encrypted.</a:t>
            </a:r>
            <a:endParaRPr lang="en-US" dirty="0" smtClean="0"/>
          </a:p>
        </p:txBody>
      </p:sp>
    </p:spTree>
    <p:extLst>
      <p:ext uri="{BB962C8B-B14F-4D97-AF65-F5344CB8AC3E}">
        <p14:creationId xmlns:p14="http://schemas.microsoft.com/office/powerpoint/2010/main" xmlns="" val="21145112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75</TotalTime>
  <Words>348</Words>
  <Application>Microsoft Office PowerPoint</Application>
  <PresentationFormat>Custom</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 Boardroom</vt:lpstr>
      <vt:lpstr>DIGITAL SECURITY</vt:lpstr>
      <vt:lpstr>phising</vt:lpstr>
      <vt:lpstr>Tips to protect yourself against phising</vt:lpstr>
      <vt:lpstr>Tools to use</vt:lpstr>
      <vt:lpstr>ANONYMOUS BROWSING</vt:lpstr>
      <vt:lpstr>MOBILE SECURITY</vt:lpstr>
      <vt:lpstr>Email Encryption</vt:lpstr>
      <vt:lpstr>Tools for email encryption</vt:lpstr>
      <vt:lpstr>Encrypting your hard drive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SECURITY</dc:title>
  <dc:creator>YVONNE OLUOCH</dc:creator>
  <cp:lastModifiedBy>Mary Kiio</cp:lastModifiedBy>
  <cp:revision>8</cp:revision>
  <dcterms:created xsi:type="dcterms:W3CDTF">2015-08-08T07:07:46Z</dcterms:created>
  <dcterms:modified xsi:type="dcterms:W3CDTF">2015-09-09T11:00:26Z</dcterms:modified>
</cp:coreProperties>
</file>